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75" r:id="rId2"/>
    <p:sldId id="315" r:id="rId3"/>
    <p:sldId id="299" r:id="rId4"/>
    <p:sldId id="328" r:id="rId5"/>
    <p:sldId id="323" r:id="rId6"/>
    <p:sldId id="329" r:id="rId7"/>
    <p:sldId id="344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3" r:id="rId18"/>
    <p:sldId id="324" r:id="rId19"/>
    <p:sldId id="330" r:id="rId20"/>
    <p:sldId id="325" r:id="rId21"/>
    <p:sldId id="348" r:id="rId22"/>
    <p:sldId id="347" r:id="rId23"/>
    <p:sldId id="346" r:id="rId24"/>
    <p:sldId id="345" r:id="rId25"/>
    <p:sldId id="331" r:id="rId26"/>
    <p:sldId id="351" r:id="rId27"/>
    <p:sldId id="350" r:id="rId28"/>
    <p:sldId id="349" r:id="rId29"/>
    <p:sldId id="326" r:id="rId30"/>
    <p:sldId id="332" r:id="rId31"/>
    <p:sldId id="322" r:id="rId32"/>
  </p:sldIdLst>
  <p:sldSz cx="12192000" cy="6858000"/>
  <p:notesSz cx="6858000" cy="9144000"/>
  <p:embeddedFontLst>
    <p:embeddedFont>
      <p:font typeface="等线" panose="02010600030101010101" pitchFamily="2" charset="-122"/>
      <p:regular r:id="rId34"/>
      <p:bold r:id="rId35"/>
    </p:embeddedFont>
    <p:embeddedFont>
      <p:font typeface="等线 Light" panose="02010600030101010101" pitchFamily="2" charset="-122"/>
      <p:regular r:id="rId36"/>
    </p:embeddedFont>
    <p:embeddedFont>
      <p:font typeface="微软雅黑" panose="020B0503020204020204" pitchFamily="34" charset="-122"/>
      <p:regular r:id="rId37"/>
      <p:bold r:id="rId38"/>
    </p:embeddedFont>
    <p:embeddedFont>
      <p:font typeface="Montserrat Light" panose="00000400000000000000" pitchFamily="2" charset="0"/>
      <p:regular r:id="rId39"/>
      <p:italic r:id="rId40"/>
    </p:embeddedFont>
    <p:embeddedFont>
      <p:font typeface="Novecento wide Bold" panose="00000805000000000000" charset="0"/>
      <p:bold r:id="rId41"/>
    </p:embeddedFont>
    <p:embeddedFont>
      <p:font typeface="Sitka Text" pitchFamily="2" charset="0"/>
      <p:regular r:id="rId42"/>
      <p:bold r:id="rId43"/>
      <p:italic r:id="rId44"/>
      <p:boldItalic r:id="rId4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52" y="5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026EB-4058-4BC7-8426-D7194AF02EC7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B6501-1FA3-4C81-8BF3-01BFF0E33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696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1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10FD2-7342-4681-882A-4B6560D700F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2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7A7EA-1AE8-451A-9961-B4FFFAF48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B7B5BB-BA7E-4B59-8B8A-A48EBC991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25D62-B3DA-479E-93A5-89838E6BA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20C1D-EEDA-42F2-86D5-182DB783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B7F4A4-66C5-46E9-BF04-17FE1AC2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50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ED284-0E9D-482F-B856-76A2D2B0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3467B8-FCFB-46D0-BE09-AFF16AF67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AC6B98-6C5A-476D-A015-FA681105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4C7B47-B6EB-4954-BDE1-E528748E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DF827-69B8-4B38-8040-758CF7E4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015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69391CF-CC2A-4981-B400-6D4673D5F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625815-3811-46B4-ADB4-EC121BBC6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7E7046-BDD5-4A0C-8A48-0C3DC8ACD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BF5539-6CBA-4B59-BDD4-F58D1280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8A8429-4810-466B-9CB6-D373CBCB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750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48562-8F23-47E9-99F0-621509ED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512AD7-7614-4879-9241-41E9A77D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8CAB5F-C7B0-4A19-AEFF-8522F033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B4FCA0-770B-4DC5-ABB8-88AFB3F0A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667B72-F3AC-4116-BB94-BA310D61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9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2DBAC-0099-415F-8C27-209D8B85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37D949-E75B-4CAC-A020-67E866BFC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2EEED9-DB07-4C3A-ADCF-9C57CA2D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AC9124-5FEC-4762-9E8E-9DA97954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F0298-5B47-4F21-8D6D-802EE1B7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31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AEBD4-6315-4C3B-9006-3D1D2AF5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B60409-B4BB-4801-B450-E9A69A707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2A8137-B69A-4248-B9C8-FDA9C2F78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56D9F2-9593-4904-B034-2A3FF62D7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D8D1F4-BDDB-4BF6-BEE5-6BE1CED7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98EF2B-BC9E-4668-90EC-DC7CE6F7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43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61053-5D47-43A4-AB72-FA4E64B50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711B8E-9ED5-43B0-B3AD-7D522C976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3E80D5-E95C-4988-8964-8BFD738AD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99F7E2C-29B0-4356-BEDE-7D6A55F2F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35EE5A-F501-4B77-8B69-B9547B817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05207E-1DF9-421E-8A6E-A9885B3D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6E2714-D2A7-4199-A979-FAAC2716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C746AF1-733B-4A8C-B99E-95F30DC4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255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13520-6A5C-4117-A68E-9F34D18F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183103-C3F4-4197-9840-19EF9AB2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5027D6-4287-49B1-8FF6-B1E4E09A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7A8086-B289-424D-9144-B46B6741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8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96CE17-93FD-470C-852F-C04A5B01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39AC8A-75A5-4308-A4D9-91C6C0257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B08803-606A-461F-B8A2-45DF36EE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0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49FE5-958D-4A83-84B3-6C93321A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BA609-A975-4B68-9875-22F34E30A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4AAAEA-D93D-47C2-A6E8-201660514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99314A-6D26-4E6E-AC89-4B321800A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D572B2-EEF9-42FD-9D6E-FA6BD4FE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AC47CD-BEB8-4BCC-8C4C-D655D735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485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E16CF-E25A-48BF-B14C-D189023D5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554132-8B4D-4A6B-98A4-F85AE4883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9800C5-AF5A-463B-B70A-7F969A1E8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B2C16A-0953-48B3-B315-DBDD16469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62B0-12AC-4085-87E0-7E16945EABF7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2652F0-EBD0-48B6-B01E-DC9FE8339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1C5C9B-59CA-47AA-B824-52C454E5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28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9E15E8-94A6-48D0-A24D-0B0CB281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564804-F978-483E-822B-83FCB8D31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B6681D-E2C3-4C64-AD91-36BDC2BED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362B0-12AC-4085-87E0-7E16945EABF7}" type="datetimeFigureOut">
              <a:rPr lang="zh-CN" altLang="en-US" smtClean="0"/>
              <a:t>2025/4/26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CB35B2-B2F7-45D0-811E-EA78DE204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1AA3CD-6552-417C-A511-789FEB25C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AA87C-ACA7-499A-A6CC-A785EF534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4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A8A364C-FA08-47AA-BD76-0C6E8ED0C094}"/>
              </a:ext>
            </a:extLst>
          </p:cNvPr>
          <p:cNvSpPr/>
          <p:nvPr/>
        </p:nvSpPr>
        <p:spPr>
          <a:xfrm>
            <a:off x="0" y="0"/>
            <a:ext cx="12192000" cy="4919241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7646AB-D820-4F65-A736-C7F6C0D343B5}"/>
              </a:ext>
            </a:extLst>
          </p:cNvPr>
          <p:cNvSpPr txBox="1"/>
          <p:nvPr/>
        </p:nvSpPr>
        <p:spPr>
          <a:xfrm>
            <a:off x="882503" y="2275367"/>
            <a:ext cx="4713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Novecento wide Bold" panose="00000805000000000000" pitchFamily="50" charset="0"/>
                <a:ea typeface="思源黑体 Medium" panose="020B0600000000000000" pitchFamily="34" charset="-122"/>
              </a:rPr>
              <a:t>QG STUDIO</a:t>
            </a:r>
            <a:endParaRPr lang="zh-CN" altLang="en-US" sz="6000" b="1" dirty="0">
              <a:solidFill>
                <a:schemeClr val="bg1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0A4E89-2CA5-40CC-A10C-AD48FB848867}"/>
              </a:ext>
            </a:extLst>
          </p:cNvPr>
          <p:cNvSpPr txBox="1"/>
          <p:nvPr/>
        </p:nvSpPr>
        <p:spPr>
          <a:xfrm>
            <a:off x="1182469" y="3366650"/>
            <a:ext cx="394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二手交易平台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9B5F70-DB87-49FC-96BD-F9F2413BD9E7}"/>
              </a:ext>
            </a:extLst>
          </p:cNvPr>
          <p:cNvSpPr txBox="1"/>
          <p:nvPr/>
        </p:nvSpPr>
        <p:spPr>
          <a:xfrm>
            <a:off x="983848" y="5456348"/>
            <a:ext cx="278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汇报人：杨旭东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7FD266-54AE-4A79-BE5F-32A3138FC0B7}"/>
              </a:ext>
            </a:extLst>
          </p:cNvPr>
          <p:cNvSpPr txBox="1"/>
          <p:nvPr/>
        </p:nvSpPr>
        <p:spPr>
          <a:xfrm>
            <a:off x="983847" y="5926209"/>
            <a:ext cx="4125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A6EBA856-E02C-47F4-972D-8DEBB12B5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7748" y="-2526731"/>
            <a:ext cx="10224035" cy="10548612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836A6BF-75AA-4F2E-BF9C-2DE2FCEB7583}"/>
              </a:ext>
            </a:extLst>
          </p:cNvPr>
          <p:cNvCxnSpPr/>
          <p:nvPr/>
        </p:nvCxnSpPr>
        <p:spPr>
          <a:xfrm>
            <a:off x="882504" y="2448889"/>
            <a:ext cx="0" cy="12710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FCC40C2-D189-4E21-9504-708EDA7EA1F5}"/>
              </a:ext>
            </a:extLst>
          </p:cNvPr>
          <p:cNvSpPr/>
          <p:nvPr/>
        </p:nvSpPr>
        <p:spPr>
          <a:xfrm>
            <a:off x="794144" y="3423982"/>
            <a:ext cx="176720" cy="18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9ABC21-B719-4B6E-93E1-DDCEE5B3F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9863" y="5429921"/>
            <a:ext cx="938469" cy="9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31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699D2-0F6E-650B-7D82-C45C17E3C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D6107FD-18A2-15AF-FF2D-7C1764DA2DCB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473D79-91A2-A698-7E15-C724021B09AE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66E638D0-EE8A-3850-4C91-DE818A2BD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28D488FA-2B3A-D1B2-3B0C-A291E4242245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109364-57F3-B7BC-3395-8EB0247B18F3}"/>
              </a:ext>
            </a:extLst>
          </p:cNvPr>
          <p:cNvSpPr txBox="1"/>
          <p:nvPr/>
        </p:nvSpPr>
        <p:spPr>
          <a:xfrm>
            <a:off x="10173628" y="260951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FF0536-3F1F-BE1E-A505-C0BBB65E28F2}"/>
              </a:ext>
            </a:extLst>
          </p:cNvPr>
          <p:cNvSpPr txBox="1"/>
          <p:nvPr/>
        </p:nvSpPr>
        <p:spPr>
          <a:xfrm>
            <a:off x="10152184" y="205723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A69E9D-BD80-BC97-B64D-E47E15B69B0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D09C75E-A2B1-43C6-9BD9-4E59F283C7AE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6E34ED-38C0-5BEA-7838-72F6A7DB872C}"/>
              </a:ext>
            </a:extLst>
          </p:cNvPr>
          <p:cNvSpPr txBox="1"/>
          <p:nvPr/>
        </p:nvSpPr>
        <p:spPr>
          <a:xfrm>
            <a:off x="10152185" y="43422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894438-AF2E-1025-0C87-E1400BFF0D42}"/>
              </a:ext>
            </a:extLst>
          </p:cNvPr>
          <p:cNvSpPr txBox="1"/>
          <p:nvPr/>
        </p:nvSpPr>
        <p:spPr>
          <a:xfrm>
            <a:off x="1295756" y="1099927"/>
            <a:ext cx="7322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用户可以查看自己的订单，进行评论，撤评，接收货物，举报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622CCA-357A-E829-D313-15A77901B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7" y="1587569"/>
            <a:ext cx="7973756" cy="4170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191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123F1-2D37-7807-C7E7-AE959EE95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274802-0FE1-86F3-6482-67430DD0E995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E41748-643F-0E74-B8B4-764759CCCEAC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FBB11150-A82F-9547-E002-0F7D1D300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31B1DEA8-C9D4-CB2A-9442-054FD8CFED3E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1A36D1-47D9-2689-C100-F48206FFA729}"/>
              </a:ext>
            </a:extLst>
          </p:cNvPr>
          <p:cNvSpPr txBox="1"/>
          <p:nvPr/>
        </p:nvSpPr>
        <p:spPr>
          <a:xfrm>
            <a:off x="10173628" y="260951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244E89-B5AE-F57F-CEC3-CAADC68D6EE5}"/>
              </a:ext>
            </a:extLst>
          </p:cNvPr>
          <p:cNvSpPr txBox="1"/>
          <p:nvPr/>
        </p:nvSpPr>
        <p:spPr>
          <a:xfrm>
            <a:off x="10152184" y="205723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DA54A1-B048-1411-11FD-2B3DC7A1154A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F6E9B8-FCCE-B5F9-1109-0F674FD28167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A1A2AF-2F6A-2303-537F-071BBE7124C9}"/>
              </a:ext>
            </a:extLst>
          </p:cNvPr>
          <p:cNvSpPr txBox="1"/>
          <p:nvPr/>
        </p:nvSpPr>
        <p:spPr>
          <a:xfrm>
            <a:off x="10152185" y="43422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A3A5EF-3C88-051E-618F-EA35C96D7FB7}"/>
              </a:ext>
            </a:extLst>
          </p:cNvPr>
          <p:cNvSpPr txBox="1"/>
          <p:nvPr/>
        </p:nvSpPr>
        <p:spPr>
          <a:xfrm>
            <a:off x="968457" y="1060957"/>
            <a:ext cx="7418717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用户可以发布和更改商品，查看订单和对应的评论，更新物流状态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6A1DE3-943C-D7FB-6A8A-07160DE4FD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7" y="2037051"/>
            <a:ext cx="8190915" cy="4243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3809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DB863-8420-795B-9317-F58F39012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B9E3083-C0EF-0FA5-965F-1CA5EF956930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E57E70-9014-470C-C966-B532BB142D84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8D592796-06AD-F06F-DE02-4BC873643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1766274-1B0C-9354-BB10-D203F60DFCF9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395CC0-A0E2-5BD8-6BDA-9FCDD3B5F1F9}"/>
              </a:ext>
            </a:extLst>
          </p:cNvPr>
          <p:cNvSpPr txBox="1"/>
          <p:nvPr/>
        </p:nvSpPr>
        <p:spPr>
          <a:xfrm>
            <a:off x="10173628" y="260951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091A40-17D7-36FD-BFD5-C61EC228CE05}"/>
              </a:ext>
            </a:extLst>
          </p:cNvPr>
          <p:cNvSpPr txBox="1"/>
          <p:nvPr/>
        </p:nvSpPr>
        <p:spPr>
          <a:xfrm>
            <a:off x="10152184" y="205723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F707376-48D5-3EE0-1CDD-944738AD2C1C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3472AF-2A11-FA0F-E461-B79490B999CE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A6EE472-6929-9103-25CF-C7E0CA9C0AB2}"/>
              </a:ext>
            </a:extLst>
          </p:cNvPr>
          <p:cNvSpPr txBox="1"/>
          <p:nvPr/>
        </p:nvSpPr>
        <p:spPr>
          <a:xfrm>
            <a:off x="10152185" y="43422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C179E2-3385-EBA2-CEBA-634E26B8C9E3}"/>
              </a:ext>
            </a:extLst>
          </p:cNvPr>
          <p:cNvSpPr txBox="1"/>
          <p:nvPr/>
        </p:nvSpPr>
        <p:spPr>
          <a:xfrm>
            <a:off x="1295756" y="1129694"/>
            <a:ext cx="7580825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15000"/>
              </a:lnSpc>
              <a:spcAft>
                <a:spcPts val="800"/>
              </a:spcAft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用户可以进行私聊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，收到新消息通知，接收系统消息和系统广播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6D30C22-E6F9-0533-DEF2-41AF62F0D1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26" y="1680790"/>
            <a:ext cx="8883214" cy="46031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77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61E72-E707-C24C-8DC0-9918F77AD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785E40-F9D9-34CF-B494-2F44A6C4DEF6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CE0514-E00D-73B3-01EB-10C7C7630D96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A3FF7B93-7C38-EEFA-D73A-11F93F32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94299A2E-F731-57A3-313A-6147817EEC5A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E1A261-74A8-BB92-596F-CB6CE6D4E2AD}"/>
              </a:ext>
            </a:extLst>
          </p:cNvPr>
          <p:cNvSpPr txBox="1"/>
          <p:nvPr/>
        </p:nvSpPr>
        <p:spPr>
          <a:xfrm>
            <a:off x="10173628" y="260951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602E97-96AD-35AF-C98B-8D8B1F47483E}"/>
              </a:ext>
            </a:extLst>
          </p:cNvPr>
          <p:cNvSpPr txBox="1"/>
          <p:nvPr/>
        </p:nvSpPr>
        <p:spPr>
          <a:xfrm>
            <a:off x="10152184" y="205723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3B9339-D2E8-E595-633E-C3D53B679DC2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31A0B3-6AB8-4CF7-3DC3-258EF455E570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ABF3790-6CAF-B243-CEB1-56E3592B254A}"/>
              </a:ext>
            </a:extLst>
          </p:cNvPr>
          <p:cNvSpPr txBox="1"/>
          <p:nvPr/>
        </p:nvSpPr>
        <p:spPr>
          <a:xfrm>
            <a:off x="10152185" y="43422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C63BA4-81B3-8B2F-1E05-CF88AD9DB279}"/>
              </a:ext>
            </a:extLst>
          </p:cNvPr>
          <p:cNvSpPr txBox="1"/>
          <p:nvPr/>
        </p:nvSpPr>
        <p:spPr>
          <a:xfrm>
            <a:off x="1028842" y="1272721"/>
            <a:ext cx="4880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用户可以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更改自己的个人信息</a:t>
            </a:r>
          </a:p>
          <a:p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73CD912-EB65-9E98-E4B8-ACDD5CF52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88" y="1678825"/>
            <a:ext cx="8288776" cy="435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54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C4624-7F08-0905-5800-E15A5446F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9D9EFC5-AD3F-0E8E-9012-6E6CD288C5C7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BBEC81-A421-E9A8-A02F-3F3815A2A366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575ECC5-4641-504B-0586-972A5F4FE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5ADB4221-7D6D-6FA2-3824-A6DF0A9B80A6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F62A150-B58F-D617-ACB1-645860E0A8CC}"/>
              </a:ext>
            </a:extLst>
          </p:cNvPr>
          <p:cNvSpPr txBox="1"/>
          <p:nvPr/>
        </p:nvSpPr>
        <p:spPr>
          <a:xfrm>
            <a:off x="10173628" y="260951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C1197C-7219-3FB6-6506-64E563D5B936}"/>
              </a:ext>
            </a:extLst>
          </p:cNvPr>
          <p:cNvSpPr txBox="1"/>
          <p:nvPr/>
        </p:nvSpPr>
        <p:spPr>
          <a:xfrm>
            <a:off x="10152184" y="205723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C9A0DA-55D9-334C-AB39-D4A0E534D9DF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77930C-836F-4021-D04E-A1E1EE404D9A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F8D584-DEC2-8CD9-47F5-93BE1DE0769C}"/>
              </a:ext>
            </a:extLst>
          </p:cNvPr>
          <p:cNvSpPr txBox="1"/>
          <p:nvPr/>
        </p:nvSpPr>
        <p:spPr>
          <a:xfrm>
            <a:off x="10152185" y="43422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1F65D2-6E2E-D0D8-3C23-738E6FF5EF4C}"/>
              </a:ext>
            </a:extLst>
          </p:cNvPr>
          <p:cNvSpPr txBox="1"/>
          <p:nvPr/>
        </p:nvSpPr>
        <p:spPr>
          <a:xfrm>
            <a:off x="1164566" y="1371600"/>
            <a:ext cx="759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管理员可以查看所有用户，封禁用户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359895-755B-F1B7-ECCE-DA6918932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457" y="1827671"/>
            <a:ext cx="8246958" cy="430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27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E017E-55AF-FC20-A80A-DD3E5E0E2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E22123B-43C1-E72E-E7FB-FBE1EFEDAE5B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7114AE-8739-15BC-AFA7-FAE2AC19644C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B64DBBC6-9B43-78C5-12F1-1FC2C338C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BECE94A9-D5D3-354B-6CB7-430AF9383B3C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17116B-136D-49E7-8145-66E403228E0F}"/>
              </a:ext>
            </a:extLst>
          </p:cNvPr>
          <p:cNvSpPr txBox="1"/>
          <p:nvPr/>
        </p:nvSpPr>
        <p:spPr>
          <a:xfrm>
            <a:off x="10173628" y="260951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D40E30-063B-59B1-B5E6-01D57993251A}"/>
              </a:ext>
            </a:extLst>
          </p:cNvPr>
          <p:cNvSpPr txBox="1"/>
          <p:nvPr/>
        </p:nvSpPr>
        <p:spPr>
          <a:xfrm>
            <a:off x="10152184" y="205723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2671D2-9187-13EE-D1C4-B5A29244ED67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A3B6E3-3C45-81E2-7502-3DEF8DC0B18D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22044CF-675A-E539-8E17-58E2CEDFC947}"/>
              </a:ext>
            </a:extLst>
          </p:cNvPr>
          <p:cNvSpPr txBox="1"/>
          <p:nvPr/>
        </p:nvSpPr>
        <p:spPr>
          <a:xfrm>
            <a:off x="10152185" y="43422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315E7C-44EA-70C8-1A9C-176F3580E7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26" y="1588098"/>
            <a:ext cx="8623255" cy="441028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83C081D-3C01-F2B7-B8EB-4084C9CE7934}"/>
              </a:ext>
            </a:extLst>
          </p:cNvPr>
          <p:cNvSpPr txBox="1"/>
          <p:nvPr/>
        </p:nvSpPr>
        <p:spPr>
          <a:xfrm>
            <a:off x="782826" y="1025726"/>
            <a:ext cx="590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管理员可以查看日志</a:t>
            </a:r>
          </a:p>
        </p:txBody>
      </p:sp>
    </p:spTree>
    <p:extLst>
      <p:ext uri="{BB962C8B-B14F-4D97-AF65-F5344CB8AC3E}">
        <p14:creationId xmlns:p14="http://schemas.microsoft.com/office/powerpoint/2010/main" val="4031801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72732-2E02-ACA4-3700-143129167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A5312E3-DB2B-811E-52D2-44A4D1CF3CA5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B0B509-F85D-5D80-3117-BE76248D094D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F24C072D-D133-13F6-106D-A78C0183C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3DE63A24-6897-4F71-7656-E1B7B6E98334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5EBD1B-A14C-6667-A9C7-A5BBE4C0CEE7}"/>
              </a:ext>
            </a:extLst>
          </p:cNvPr>
          <p:cNvSpPr txBox="1"/>
          <p:nvPr/>
        </p:nvSpPr>
        <p:spPr>
          <a:xfrm>
            <a:off x="10173628" y="260951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F5CD19-219F-D53B-D330-19DB2310AB76}"/>
              </a:ext>
            </a:extLst>
          </p:cNvPr>
          <p:cNvSpPr txBox="1"/>
          <p:nvPr/>
        </p:nvSpPr>
        <p:spPr>
          <a:xfrm>
            <a:off x="10152184" y="205723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C02390-2366-4C39-3520-E8B342ECBF71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50CBDE-10BE-C2E0-39A1-D921ADC402C4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3D9301-21E5-C853-8319-1A4F6D27B817}"/>
              </a:ext>
            </a:extLst>
          </p:cNvPr>
          <p:cNvSpPr txBox="1"/>
          <p:nvPr/>
        </p:nvSpPr>
        <p:spPr>
          <a:xfrm>
            <a:off x="10152185" y="43422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AC84D7-94EF-6AAA-D5FC-E73B537DCE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7" y="1736718"/>
            <a:ext cx="8401593" cy="43621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9647FA9-1F6C-1AC6-24E0-220B4F1CD19E}"/>
              </a:ext>
            </a:extLst>
          </p:cNvPr>
          <p:cNvSpPr txBox="1"/>
          <p:nvPr/>
        </p:nvSpPr>
        <p:spPr>
          <a:xfrm>
            <a:off x="968457" y="1207698"/>
            <a:ext cx="765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管理员可以查看举报，批准或反对举报并自动惩罚被举报对象</a:t>
            </a:r>
          </a:p>
        </p:txBody>
      </p:sp>
    </p:spTree>
    <p:extLst>
      <p:ext uri="{BB962C8B-B14F-4D97-AF65-F5344CB8AC3E}">
        <p14:creationId xmlns:p14="http://schemas.microsoft.com/office/powerpoint/2010/main" val="3056873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F8C2B-29C2-ACD7-C51A-44D8B6D44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76A541-24DB-F7F1-A22B-2C7CD663E4E2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C71873-86C1-AB71-AC93-A0E223593699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124E47DC-8E1E-1B19-0395-169D5EDEF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8CDF46E6-9D0C-43FB-D2D5-31573C8A51ED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29C6A5-4C3B-B39F-D6A2-A8EB598645E5}"/>
              </a:ext>
            </a:extLst>
          </p:cNvPr>
          <p:cNvSpPr txBox="1"/>
          <p:nvPr/>
        </p:nvSpPr>
        <p:spPr>
          <a:xfrm>
            <a:off x="10173628" y="260951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392781-5E05-6605-DC89-80BC2B8F62A9}"/>
              </a:ext>
            </a:extLst>
          </p:cNvPr>
          <p:cNvSpPr txBox="1"/>
          <p:nvPr/>
        </p:nvSpPr>
        <p:spPr>
          <a:xfrm>
            <a:off x="10152184" y="205723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2BCA65E-E281-9A8A-0EFE-1EB2895F69C7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30F78F5-D7DE-A248-63E6-38B7F22D9ECE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A657974-6CC2-F2EE-FCA1-4AD4CC1FC700}"/>
              </a:ext>
            </a:extLst>
          </p:cNvPr>
          <p:cNvSpPr txBox="1"/>
          <p:nvPr/>
        </p:nvSpPr>
        <p:spPr>
          <a:xfrm>
            <a:off x="10152185" y="43422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13AEC3-A0B4-8B4F-BD02-2A6A3707D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57" y="1839266"/>
            <a:ext cx="8092594" cy="41388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5D49A9-A90C-5E0E-850E-83ABA65C3FCD}"/>
              </a:ext>
            </a:extLst>
          </p:cNvPr>
          <p:cNvSpPr txBox="1"/>
          <p:nvPr/>
        </p:nvSpPr>
        <p:spPr>
          <a:xfrm>
            <a:off x="968457" y="1371600"/>
            <a:ext cx="762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管理员可以查看系统数据统计</a:t>
            </a:r>
          </a:p>
        </p:txBody>
      </p:sp>
    </p:spTree>
    <p:extLst>
      <p:ext uri="{BB962C8B-B14F-4D97-AF65-F5344CB8AC3E}">
        <p14:creationId xmlns:p14="http://schemas.microsoft.com/office/powerpoint/2010/main" val="2428234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3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5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C8043-273B-F08C-35A8-DD3D81E2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A835814-88C1-EE58-65AF-F56F8357BCED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352ADB-387B-0100-18B8-5A9FFA20FFF3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0FFAD95C-E38D-E4A5-7630-30227CE3D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2E9F52A8-E2BE-9DD2-B515-D4F09A021AB7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FFCD24-DDDD-57F0-F3F1-BC847AFC5210}"/>
              </a:ext>
            </a:extLst>
          </p:cNvPr>
          <p:cNvSpPr txBox="1"/>
          <p:nvPr/>
        </p:nvSpPr>
        <p:spPr>
          <a:xfrm>
            <a:off x="10152183" y="313302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F6AD5B-8DED-C818-1F53-5F404B25542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A7FDDA-34EE-90FA-FA83-014A3D0167DB}"/>
              </a:ext>
            </a:extLst>
          </p:cNvPr>
          <p:cNvSpPr txBox="1"/>
          <p:nvPr/>
        </p:nvSpPr>
        <p:spPr>
          <a:xfrm>
            <a:off x="10152182" y="203167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C02D75-A6E9-BAD9-D687-268076D62338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5FFDA6E-D1CC-72E5-0E27-03DA74DCF90D}"/>
              </a:ext>
            </a:extLst>
          </p:cNvPr>
          <p:cNvSpPr txBox="1"/>
          <p:nvPr/>
        </p:nvSpPr>
        <p:spPr>
          <a:xfrm>
            <a:off x="10152185" y="43422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60DEA1-728E-8386-AC04-A859EF682309}"/>
              </a:ext>
            </a:extLst>
          </p:cNvPr>
          <p:cNvSpPr txBox="1"/>
          <p:nvPr/>
        </p:nvSpPr>
        <p:spPr>
          <a:xfrm>
            <a:off x="968457" y="1457864"/>
            <a:ext cx="78563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我按照时间顺序对项目进行的开发流程：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项目初始化与基础搭建</a:t>
            </a:r>
            <a:endParaRPr lang="en-US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需求分析与项目规划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工具类与框架搭建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b="1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核心功能开发</a:t>
            </a:r>
            <a:endParaRPr lang="en-US" altLang="zh-CN" sz="1800" b="1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数据处理与实体类设计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Mapper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层开发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WebSocket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单例类与系统变量管理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100" dirty="0"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业务逻辑实现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Service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层开发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Servlet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层与前端开发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功能优化与改进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用户体验优化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功能修复与改进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系统安全与性能优化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471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C513884-73F1-4547-88FC-3ECA91399A56}"/>
              </a:ext>
            </a:extLst>
          </p:cNvPr>
          <p:cNvSpPr/>
          <p:nvPr/>
        </p:nvSpPr>
        <p:spPr>
          <a:xfrm>
            <a:off x="-142000" y="796672"/>
            <a:ext cx="5392402" cy="5392401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B399000-0D26-4240-B558-FE016C9B219B}"/>
              </a:ext>
            </a:extLst>
          </p:cNvPr>
          <p:cNvSpPr/>
          <p:nvPr/>
        </p:nvSpPr>
        <p:spPr>
          <a:xfrm>
            <a:off x="-1189667" y="-250994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D5F8B8C-A732-4A1D-8149-F19C3E21B79C}"/>
              </a:ext>
            </a:extLst>
          </p:cNvPr>
          <p:cNvSpPr/>
          <p:nvPr/>
        </p:nvSpPr>
        <p:spPr>
          <a:xfrm>
            <a:off x="-100010" y="1110117"/>
            <a:ext cx="6810228" cy="6810226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CFAAE20-D8F0-4F87-AC37-8502B4394D2B}"/>
              </a:ext>
            </a:extLst>
          </p:cNvPr>
          <p:cNvSpPr/>
          <p:nvPr/>
        </p:nvSpPr>
        <p:spPr>
          <a:xfrm>
            <a:off x="-743543" y="-1707853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9FC3660-DA7F-4555-96F4-E35E6A6E35DE}"/>
              </a:ext>
            </a:extLst>
          </p:cNvPr>
          <p:cNvSpPr/>
          <p:nvPr/>
        </p:nvSpPr>
        <p:spPr>
          <a:xfrm>
            <a:off x="785488" y="1791863"/>
            <a:ext cx="3468634" cy="3468634"/>
          </a:xfrm>
          <a:prstGeom prst="ellipse">
            <a:avLst/>
          </a:prstGeom>
          <a:noFill/>
          <a:ln w="44450">
            <a:solidFill>
              <a:srgbClr val="3843B3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CA345C6-14D6-40CB-9563-332AAEAE8839}"/>
              </a:ext>
            </a:extLst>
          </p:cNvPr>
          <p:cNvSpPr/>
          <p:nvPr/>
        </p:nvSpPr>
        <p:spPr>
          <a:xfrm>
            <a:off x="878743" y="1885118"/>
            <a:ext cx="3282124" cy="3282124"/>
          </a:xfrm>
          <a:prstGeom prst="ellipse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5D8A63-15B0-44CB-A213-510EBC49B2EE}"/>
              </a:ext>
            </a:extLst>
          </p:cNvPr>
          <p:cNvSpPr/>
          <p:nvPr/>
        </p:nvSpPr>
        <p:spPr>
          <a:xfrm>
            <a:off x="6106582" y="1082192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040417-6215-474A-8113-CD7BD7D8CB7B}"/>
              </a:ext>
            </a:extLst>
          </p:cNvPr>
          <p:cNvSpPr/>
          <p:nvPr/>
        </p:nvSpPr>
        <p:spPr>
          <a:xfrm>
            <a:off x="6621523" y="2096976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4817A2-10E9-4192-B303-2BD883B34F52}"/>
              </a:ext>
            </a:extLst>
          </p:cNvPr>
          <p:cNvSpPr/>
          <p:nvPr/>
        </p:nvSpPr>
        <p:spPr>
          <a:xfrm>
            <a:off x="6773585" y="322359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419B616-CE46-4B64-88A7-A37DE6EA12BC}"/>
              </a:ext>
            </a:extLst>
          </p:cNvPr>
          <p:cNvSpPr/>
          <p:nvPr/>
        </p:nvSpPr>
        <p:spPr>
          <a:xfrm>
            <a:off x="6621523" y="4309828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0CE6A3C-8AA6-4135-BB3B-FC8E9C518325}"/>
              </a:ext>
            </a:extLst>
          </p:cNvPr>
          <p:cNvGrpSpPr/>
          <p:nvPr/>
        </p:nvGrpSpPr>
        <p:grpSpPr>
          <a:xfrm>
            <a:off x="5305305" y="963203"/>
            <a:ext cx="619822" cy="634301"/>
            <a:chOff x="5305305" y="963203"/>
            <a:chExt cx="619822" cy="634301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C9A6FFD-69C7-497E-85D7-054768B4E87E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7842A79-EBA3-486B-8619-BA194163FDAD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B9728AA-342A-4687-935B-84AF07F9531D}"/>
              </a:ext>
            </a:extLst>
          </p:cNvPr>
          <p:cNvGrpSpPr/>
          <p:nvPr/>
        </p:nvGrpSpPr>
        <p:grpSpPr>
          <a:xfrm>
            <a:off x="5796671" y="1977986"/>
            <a:ext cx="619822" cy="634301"/>
            <a:chOff x="5305305" y="963203"/>
            <a:chExt cx="619822" cy="634301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ADD300-945F-4232-AA2A-3C1E081B9A49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906CFB8-0AA2-42BF-9A99-3A980A5EAC0C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859AB53-71F3-450F-9FBC-E36D24756ECC}"/>
              </a:ext>
            </a:extLst>
          </p:cNvPr>
          <p:cNvGrpSpPr/>
          <p:nvPr/>
        </p:nvGrpSpPr>
        <p:grpSpPr>
          <a:xfrm>
            <a:off x="5989199" y="3126456"/>
            <a:ext cx="619822" cy="634301"/>
            <a:chOff x="5305305" y="963203"/>
            <a:chExt cx="619822" cy="634301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72664F9-F5E1-4B16-A869-F5B5D3323D98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16C13E9-82BE-4286-82D4-7923B7B55B35}"/>
                </a:ext>
              </a:extLst>
            </p:cNvPr>
            <p:cNvSpPr txBox="1"/>
            <p:nvPr/>
          </p:nvSpPr>
          <p:spPr>
            <a:xfrm>
              <a:off x="5398921" y="963203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B679C73-1D02-472F-8905-A22E1608E82B}"/>
              </a:ext>
            </a:extLst>
          </p:cNvPr>
          <p:cNvGrpSpPr/>
          <p:nvPr/>
        </p:nvGrpSpPr>
        <p:grpSpPr>
          <a:xfrm>
            <a:off x="5786089" y="4239680"/>
            <a:ext cx="619822" cy="633542"/>
            <a:chOff x="5305305" y="963962"/>
            <a:chExt cx="619822" cy="633542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FD56C2D-ADA4-4BB4-805C-DB795548035E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EE06559-56DD-4AE7-82C8-0514802061A8}"/>
                </a:ext>
              </a:extLst>
            </p:cNvPr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35B43D91-7C26-4E76-9D3D-F60F5B7077A4}"/>
              </a:ext>
            </a:extLst>
          </p:cNvPr>
          <p:cNvSpPr txBox="1"/>
          <p:nvPr/>
        </p:nvSpPr>
        <p:spPr>
          <a:xfrm>
            <a:off x="1029825" y="3013500"/>
            <a:ext cx="2979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答辩目录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D8F7F61-2CD2-4092-86E9-04056A040BEA}"/>
              </a:ext>
            </a:extLst>
          </p:cNvPr>
          <p:cNvSpPr txBox="1"/>
          <p:nvPr/>
        </p:nvSpPr>
        <p:spPr>
          <a:xfrm>
            <a:off x="6021982" y="1057196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09E4ACF-A1E2-4269-952A-425FD811DDB1}"/>
              </a:ext>
            </a:extLst>
          </p:cNvPr>
          <p:cNvSpPr txBox="1"/>
          <p:nvPr/>
        </p:nvSpPr>
        <p:spPr>
          <a:xfrm>
            <a:off x="6608735" y="2071543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8222029-B6C8-494C-8188-05BF70C45A32}"/>
              </a:ext>
            </a:extLst>
          </p:cNvPr>
          <p:cNvSpPr txBox="1"/>
          <p:nvPr/>
        </p:nvSpPr>
        <p:spPr>
          <a:xfrm>
            <a:off x="6710218" y="3188010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F3E856-E00F-4731-B9BA-1D000EE14DC7}"/>
              </a:ext>
            </a:extLst>
          </p:cNvPr>
          <p:cNvSpPr txBox="1"/>
          <p:nvPr/>
        </p:nvSpPr>
        <p:spPr>
          <a:xfrm>
            <a:off x="6608736" y="4295944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7" name="图形 46">
            <a:extLst>
              <a:ext uri="{FF2B5EF4-FFF2-40B4-BE49-F238E27FC236}">
                <a16:creationId xmlns:a16="http://schemas.microsoft.com/office/drawing/2014/main" id="{51F99899-39A8-470D-82EA-6A5DDB624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5832" y="2323777"/>
            <a:ext cx="2197822" cy="226759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B7A7CAB0-467B-4845-ADDD-6172A0C97C29}"/>
              </a:ext>
            </a:extLst>
          </p:cNvPr>
          <p:cNvSpPr txBox="1"/>
          <p:nvPr/>
        </p:nvSpPr>
        <p:spPr>
          <a:xfrm>
            <a:off x="1079850" y="3707176"/>
            <a:ext cx="294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Directory</a:t>
            </a:r>
            <a:endParaRPr lang="zh-CN" altLang="en-US" sz="2000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C1FF935-C2AC-457B-B9C0-2A44FCCFA601}"/>
              </a:ext>
            </a:extLst>
          </p:cNvPr>
          <p:cNvSpPr/>
          <p:nvPr/>
        </p:nvSpPr>
        <p:spPr>
          <a:xfrm>
            <a:off x="6127826" y="5487271"/>
            <a:ext cx="4226560" cy="41080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F80F2BA-54DB-4929-B992-B4320D029431}"/>
              </a:ext>
            </a:extLst>
          </p:cNvPr>
          <p:cNvGrpSpPr/>
          <p:nvPr/>
        </p:nvGrpSpPr>
        <p:grpSpPr>
          <a:xfrm>
            <a:off x="5292392" y="5417123"/>
            <a:ext cx="619822" cy="633542"/>
            <a:chOff x="5305305" y="963962"/>
            <a:chExt cx="619822" cy="63354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CA3B69B4-189E-4530-AFA1-4032975E46E4}"/>
                </a:ext>
              </a:extLst>
            </p:cNvPr>
            <p:cNvSpPr/>
            <p:nvPr/>
          </p:nvSpPr>
          <p:spPr>
            <a:xfrm>
              <a:off x="5305305" y="977682"/>
              <a:ext cx="619822" cy="619822"/>
            </a:xfrm>
            <a:prstGeom prst="ellipse">
              <a:avLst/>
            </a:prstGeom>
            <a:solidFill>
              <a:srgbClr val="3843B3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latin typeface="Montserrat Light" panose="00000400000000000000" pitchFamily="2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7284B29-F21C-4CC6-BF25-A2CD9569CDFA}"/>
                </a:ext>
              </a:extLst>
            </p:cNvPr>
            <p:cNvSpPr txBox="1"/>
            <p:nvPr/>
          </p:nvSpPr>
          <p:spPr>
            <a:xfrm>
              <a:off x="5360810" y="963962"/>
              <a:ext cx="453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Novecento wide Bold" panose="00000805000000000000" pitchFamily="50" charset="0"/>
                </a:rPr>
                <a:t>5</a:t>
              </a:r>
              <a:endParaRPr lang="zh-CN" altLang="en-US" sz="3200" dirty="0">
                <a:solidFill>
                  <a:schemeClr val="bg1"/>
                </a:solidFill>
                <a:latin typeface="Novecento wide Bold" panose="00000805000000000000" pitchFamily="50" charset="0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0B8C17DF-AA8E-41BC-81B4-7B1ED012BE78}"/>
              </a:ext>
            </a:extLst>
          </p:cNvPr>
          <p:cNvSpPr txBox="1"/>
          <p:nvPr/>
        </p:nvSpPr>
        <p:spPr>
          <a:xfrm>
            <a:off x="6115039" y="5473387"/>
            <a:ext cx="212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</p:spTree>
    <p:extLst>
      <p:ext uri="{BB962C8B-B14F-4D97-AF65-F5344CB8AC3E}">
        <p14:creationId xmlns:p14="http://schemas.microsoft.com/office/powerpoint/2010/main" val="496080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090035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4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8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2C7C1-7D29-052D-F608-566BE1098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ED541E1-E1DF-8064-87AA-54285356C482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35521E-BC00-D851-5540-7E6590EB6136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97521D36-D001-4167-9EE4-EA168A7ED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4F090CB1-8D0C-A7FB-3B92-D3AF76E192B8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B58E92-553C-E2C8-623F-4A364F3B6DAF}"/>
              </a:ext>
            </a:extLst>
          </p:cNvPr>
          <p:cNvSpPr txBox="1"/>
          <p:nvPr/>
        </p:nvSpPr>
        <p:spPr>
          <a:xfrm>
            <a:off x="10173628" y="375270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5E7143-6BC2-0146-F937-D2295D26F7DF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A51730-3FD3-F8B8-84FC-10996A4EFE14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FF5A9A1-FFA8-FFC2-8B28-EDF2A04AEC7F}"/>
              </a:ext>
            </a:extLst>
          </p:cNvPr>
          <p:cNvSpPr txBox="1"/>
          <p:nvPr/>
        </p:nvSpPr>
        <p:spPr>
          <a:xfrm>
            <a:off x="10152184" y="205245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7D2657E-015D-C74C-618C-A675B531100E}"/>
              </a:ext>
            </a:extLst>
          </p:cNvPr>
          <p:cNvSpPr txBox="1"/>
          <p:nvPr/>
        </p:nvSpPr>
        <p:spPr>
          <a:xfrm>
            <a:off x="10152185" y="43422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413D71-E805-AF45-87D8-C1EEF8F21FBE}"/>
              </a:ext>
            </a:extLst>
          </p:cNvPr>
          <p:cNvSpPr txBox="1"/>
          <p:nvPr/>
        </p:nvSpPr>
        <p:spPr>
          <a:xfrm>
            <a:off x="1095555" y="1449238"/>
            <a:ext cx="7513607" cy="4623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 CRUD</a:t>
            </a:r>
            <a:r>
              <a:rPr lang="zh-CN" altLang="zh-CN" sz="16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通用工具类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以及</a:t>
            </a:r>
            <a:r>
              <a:rPr lang="zh-CN" altLang="zh-CN" sz="16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自研数据库连接池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的研发和使用（通用加分项）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技术突破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通用工具类动态解析实体类与数据库表的字段映射，以及设计出将带下划线字段转换为驼峰命名法的方法，减少了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70%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重复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CRUD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代码。只需将自写的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sql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语句和类参数导入工具类接口即可实现数据的增删改查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自研数据库连接池通过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properity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文件减低了连接池参数的维护成本，提供设计接口时开发者更方便地调用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conn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对象。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将数据库连接池的接口应用到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CRUD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通用工具类，进一步降低代码量，提高了开发效率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实际应用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在商品发布、订单管理等模块中，简化数据操作逻辑，显著提升开发效率。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极大节省了服务器的调用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conn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对象的时间，提高服务器性能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7451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3F77D-EA81-E044-C570-8F438D35C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C894FB-1116-89D9-726F-C33009B54781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91317D-03CB-F86D-5E03-679B2D58B344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CFDB4A5-9D1D-1D11-9190-7A0ACB9EB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55D8F01B-A6C9-0E8F-DB2D-3D5D56034D0C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85834EF-9E1F-9FFF-E830-BFBCE958292E}"/>
              </a:ext>
            </a:extLst>
          </p:cNvPr>
          <p:cNvSpPr txBox="1"/>
          <p:nvPr/>
        </p:nvSpPr>
        <p:spPr>
          <a:xfrm>
            <a:off x="10173628" y="375270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0D73AC-D18B-14B4-1146-EBE935A16690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3B0EE1-A75E-0368-0448-80A0A7BC7D40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D1EEE9-8B30-A219-FDB5-F50E02BDC1DA}"/>
              </a:ext>
            </a:extLst>
          </p:cNvPr>
          <p:cNvSpPr txBox="1"/>
          <p:nvPr/>
        </p:nvSpPr>
        <p:spPr>
          <a:xfrm>
            <a:off x="10152184" y="205245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066A04-1D1F-597E-2BFD-46A2A177E17D}"/>
              </a:ext>
            </a:extLst>
          </p:cNvPr>
          <p:cNvSpPr txBox="1"/>
          <p:nvPr/>
        </p:nvSpPr>
        <p:spPr>
          <a:xfrm>
            <a:off x="10152185" y="43422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F89F02-469A-CB96-41D5-F3F9DDF7CE8C}"/>
              </a:ext>
            </a:extLst>
          </p:cNvPr>
          <p:cNvSpPr txBox="1"/>
          <p:nvPr/>
        </p:nvSpPr>
        <p:spPr>
          <a:xfrm>
            <a:off x="968457" y="1193907"/>
            <a:ext cx="8082951" cy="515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en-US" altLang="zh-CN" sz="16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WebSocket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实现用户间通信，并结合了举报与举报处理功能，系统根据用户行为</a:t>
            </a:r>
            <a:r>
              <a:rPr lang="zh-CN" altLang="zh-CN" sz="16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自动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通知用户功能（选做项实现）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功能亮点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实现用户间点对点聊天，支持离线消息存储（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session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sentence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表）与登录后推送。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用户可以对商家或商品进行举报，管理员在后台可以处理举报，如果举报被批准，那么被举报对象自动被惩罚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实现用户和系统管理员之间的交互，用户的部分操作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如举报和得到举报结果，评论撤评，下单退单等相关操作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会让系统自动给用户发消息或用户自动给系统反馈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在聊天室里当接收到其他普通用户的新消息时收到新消息通知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通过用户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绑定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Session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，解决多浏览器会话冲突问题，确保消息精准推送。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在前端或后端之间传递消息时自动对信息进行格式包装以区分广播，新消息通知与私聊，避免会话混淆。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568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5B147-8AD5-E523-F43A-F18FEC15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B42156F-98A6-2BFC-5F15-64025E9959A5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F66CF4-CC5C-E150-0C40-EA2335D5DF1D}"/>
              </a:ext>
            </a:extLst>
          </p:cNvPr>
          <p:cNvSpPr txBox="1"/>
          <p:nvPr/>
        </p:nvSpPr>
        <p:spPr>
          <a:xfrm>
            <a:off x="138691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190013E9-0BA1-102B-7792-3216333C3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3D36B411-A4E7-5CD3-5933-A3BF79290C27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74AC0A-3BF8-13A7-9F91-F5F71B01C00F}"/>
              </a:ext>
            </a:extLst>
          </p:cNvPr>
          <p:cNvSpPr txBox="1"/>
          <p:nvPr/>
        </p:nvSpPr>
        <p:spPr>
          <a:xfrm>
            <a:off x="10173628" y="375270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85DF66-1842-490B-E727-EC8AF4529AFE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3EC9FC-1367-612B-5A67-100E8B4F18A3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7DAA92-8F66-216E-4C83-94796F78BCBE}"/>
              </a:ext>
            </a:extLst>
          </p:cNvPr>
          <p:cNvSpPr txBox="1"/>
          <p:nvPr/>
        </p:nvSpPr>
        <p:spPr>
          <a:xfrm>
            <a:off x="10152184" y="205245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557279-AD20-EA77-2A85-4C6E9A0C031E}"/>
              </a:ext>
            </a:extLst>
          </p:cNvPr>
          <p:cNvSpPr txBox="1"/>
          <p:nvPr/>
        </p:nvSpPr>
        <p:spPr>
          <a:xfrm>
            <a:off x="10152185" y="43422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FA72D7-B6D8-C3DD-77D5-E0DDA7AD0F1F}"/>
              </a:ext>
            </a:extLst>
          </p:cNvPr>
          <p:cNvSpPr txBox="1"/>
          <p:nvPr/>
        </p:nvSpPr>
        <p:spPr>
          <a:xfrm>
            <a:off x="744170" y="1775656"/>
            <a:ext cx="8244554" cy="369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zh-CN" sz="20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动态系统</a:t>
            </a:r>
            <a:r>
              <a:rPr lang="zh-CN" altLang="zh-CN" sz="2000" b="1" kern="1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统计</a:t>
            </a: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模块（需求未提及的创新功能）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功能设计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单例类</a:t>
            </a:r>
            <a:r>
              <a:rPr lang="en-US" altLang="zh-CN" sz="20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SystemInfo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实时统计平台数据（用户数、交易额、举报量等），并持久化至</a:t>
            </a:r>
            <a:r>
              <a:rPr lang="en-US" altLang="zh-CN" sz="20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systeminfo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表。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管理员可在后台查询系统数据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调用单例类的初始化安全问题，为此具体问题具体分析，我设计新的算法保证调用安全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zh-CN" sz="20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单例类与数据库交互的实现，由于单例类不兼容我的</a:t>
            </a:r>
            <a:r>
              <a:rPr lang="en-US" altLang="zh-CN" sz="20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CRUD</a:t>
            </a:r>
            <a:r>
              <a:rPr lang="zh-CN" altLang="zh-CN" sz="20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通用工具类的通过反射调用类的算法只能为其手搓</a:t>
            </a:r>
            <a:r>
              <a:rPr lang="en-US" altLang="zh-CN" sz="20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Mapper</a:t>
            </a:r>
            <a:r>
              <a:rPr lang="zh-CN" altLang="zh-CN" sz="20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21861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663C2-4865-336A-ABCE-D28D593EF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3904C8C-5DBA-0EF9-45C1-BC33CCD33E1D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00BA9E-8671-90F8-128B-10C7306D0F60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0C9E1F30-4FDC-54A5-E879-BEBF537D8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4B8EE09E-8A4F-366C-E444-4426E0D33CD9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6247C8-57B7-D8BA-E271-195778D58D95}"/>
              </a:ext>
            </a:extLst>
          </p:cNvPr>
          <p:cNvSpPr txBox="1"/>
          <p:nvPr/>
        </p:nvSpPr>
        <p:spPr>
          <a:xfrm>
            <a:off x="10173628" y="375270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7FA78B-BE65-32E9-8BE3-074817A6FA00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06CE6F5-F10A-F6EA-2545-09D30A3E553A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F3613D-7055-3739-A5B5-FC1CFC61139B}"/>
              </a:ext>
            </a:extLst>
          </p:cNvPr>
          <p:cNvSpPr txBox="1"/>
          <p:nvPr/>
        </p:nvSpPr>
        <p:spPr>
          <a:xfrm>
            <a:off x="10152184" y="205245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311394-DEFC-25F7-84F8-D86008B6069C}"/>
              </a:ext>
            </a:extLst>
          </p:cNvPr>
          <p:cNvSpPr txBox="1"/>
          <p:nvPr/>
        </p:nvSpPr>
        <p:spPr>
          <a:xfrm>
            <a:off x="10152185" y="43422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D44822-0A92-E15D-71BA-70AAFB46A77A}"/>
              </a:ext>
            </a:extLst>
          </p:cNvPr>
          <p:cNvSpPr txBox="1"/>
          <p:nvPr/>
        </p:nvSpPr>
        <p:spPr>
          <a:xfrm>
            <a:off x="1295756" y="1522622"/>
            <a:ext cx="7261648" cy="3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日志管理与操作溯源（通用加分项）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功能实现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操作</a:t>
            </a:r>
            <a:r>
              <a:rPr lang="zh-CN" altLang="zh-CN" sz="24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日志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全记录（</a:t>
            </a:r>
            <a:r>
              <a:rPr lang="en-US" altLang="zh-CN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表），涵盖用户登录、商品发布、订单支付等行为。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调用自研</a:t>
            </a:r>
            <a:r>
              <a:rPr lang="en-US" altLang="zh-CN" sz="24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zh-CN" sz="24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工具类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以得到操作者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，调用自研时间工具类获取时间，调用常量类获取日志种类，得到更全面科学的日志</a:t>
            </a:r>
            <a:endParaRPr lang="zh-CN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287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95557-8C0E-736E-DC01-18819214F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866007-1881-7888-54E7-D45451247965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1064C6-2A89-1171-8680-995BC17304F3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4D523F69-A05F-AF1F-BA07-E9847C941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C4541280-FBD0-2F57-2364-35BC144285DC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02D4BE-C884-637F-2E5E-5E7CD4EE35A5}"/>
              </a:ext>
            </a:extLst>
          </p:cNvPr>
          <p:cNvSpPr txBox="1"/>
          <p:nvPr/>
        </p:nvSpPr>
        <p:spPr>
          <a:xfrm>
            <a:off x="10173628" y="375270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7EBABC-8302-5325-7F92-80080AD5B651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C2112E-6D42-FC5E-C087-4CED57CE18BA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7C93F9-1BBD-E5E1-713F-FED1396EBFEC}"/>
              </a:ext>
            </a:extLst>
          </p:cNvPr>
          <p:cNvSpPr txBox="1"/>
          <p:nvPr/>
        </p:nvSpPr>
        <p:spPr>
          <a:xfrm>
            <a:off x="10152184" y="205245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F347B6E-8E8A-0659-4B15-3428C2B57057}"/>
              </a:ext>
            </a:extLst>
          </p:cNvPr>
          <p:cNvSpPr txBox="1"/>
          <p:nvPr/>
        </p:nvSpPr>
        <p:spPr>
          <a:xfrm>
            <a:off x="10152185" y="43422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23A904-28AF-FD4B-17F6-595728F8695E}"/>
              </a:ext>
            </a:extLst>
          </p:cNvPr>
          <p:cNvSpPr txBox="1"/>
          <p:nvPr/>
        </p:nvSpPr>
        <p:spPr>
          <a:xfrm>
            <a:off x="785004" y="1522622"/>
            <a:ext cx="807432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时间格式兼容前后端，创新性实现</a:t>
            </a:r>
            <a:r>
              <a:rPr lang="zh-CN" altLang="zh-CN" sz="16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头像存储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，并实现商品</a:t>
            </a:r>
            <a:r>
              <a:rPr lang="zh-CN" altLang="zh-CN" sz="16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定时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上架（选做项实现）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统一采用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ISO 8601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标准时间格式（如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2025-04-22T11:56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），后端</a:t>
            </a:r>
            <a:r>
              <a:rPr lang="en-US" altLang="zh-CN" sz="16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LocalDateTime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解析，前端格式化显示。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在数据库中，用户有专门存储经过处理的图片名的字段，在项目的根目录里成立一个文件夹存储图片，在前端的一些界面显示图片，使用户更直观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前端可设置是否延期发布商品，若是则设置在未来的某个时间上架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后台引进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Quartz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定时任务框架，服务器开启时用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Listener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自动调用任务。每隔一分钟检查未发布商品是否满足发布条件，若已经到达发布时间则发布商品，同时系统在聊天室自动给发布者发消息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解决前后端时间解析差异，避免因时区或格式导致的业务逻辑错误。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6763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E2961-1985-A2B0-C24C-A0280705A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6FAFAB-9002-09F3-F41A-E864B78A6A54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71C13C-615D-2A7A-049D-6E57B293EF30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BF20DC8-41D0-FB65-A818-4ABC6292D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24067553-5ACB-CD08-AF65-9ED0806B257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B6D11D-59AB-A1F8-A936-7BC0DBBD3549}"/>
              </a:ext>
            </a:extLst>
          </p:cNvPr>
          <p:cNvSpPr txBox="1"/>
          <p:nvPr/>
        </p:nvSpPr>
        <p:spPr>
          <a:xfrm>
            <a:off x="10173628" y="375270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00E8C2-4A7D-CB4D-177E-447DC99D9FE0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E09B3AA-0EC4-216B-DC5C-6CA0DEF352D7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878F73-82CC-67C8-2803-CCF8BA83D0B2}"/>
              </a:ext>
            </a:extLst>
          </p:cNvPr>
          <p:cNvSpPr txBox="1"/>
          <p:nvPr/>
        </p:nvSpPr>
        <p:spPr>
          <a:xfrm>
            <a:off x="10152184" y="205245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733AA7-0775-4FA2-685A-F8FCA783F074}"/>
              </a:ext>
            </a:extLst>
          </p:cNvPr>
          <p:cNvSpPr txBox="1"/>
          <p:nvPr/>
        </p:nvSpPr>
        <p:spPr>
          <a:xfrm>
            <a:off x="10152185" y="43422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FCDF27-A1CC-E48D-E424-D6E28A6D8FA7}"/>
              </a:ext>
            </a:extLst>
          </p:cNvPr>
          <p:cNvSpPr txBox="1"/>
          <p:nvPr/>
        </p:nvSpPr>
        <p:spPr>
          <a:xfrm>
            <a:off x="879894" y="1522622"/>
            <a:ext cx="7893170" cy="4340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代码质量与工程规范（通用加分项）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实践成果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altLang="zh-CN" sz="20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JUnit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单元测试覆盖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Mapper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Service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层核心逻辑，确保业务健壮性。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前端的数据传入后台前经过正则表达式检验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20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postman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测试出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bug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的接口，提高了测试效率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Maven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多模块管理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+ Git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小粒度提交，代码可维护性显著提升。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规范落地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统一响应封装（</a:t>
            </a:r>
            <a:r>
              <a:rPr lang="en-US" altLang="zh-CN" sz="20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类）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常量类管理，代码风格高度一致。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35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13D67-7F7B-A619-E2E5-88F825F9E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0D8F47E-00EB-17B8-7CC1-26678930F9EB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C18C69-FDA4-DDB6-6F88-846E14E043D7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F89D514D-B74A-9519-6B04-6AD48CF3A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3C56B43E-2E3E-127E-8895-1DC8C6E915E8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12F927-47DF-A222-FC50-643A103224E4}"/>
              </a:ext>
            </a:extLst>
          </p:cNvPr>
          <p:cNvSpPr txBox="1"/>
          <p:nvPr/>
        </p:nvSpPr>
        <p:spPr>
          <a:xfrm>
            <a:off x="10173628" y="375270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1F2084-B195-2CAB-52F3-EF19D08FC178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4588476-13D3-592D-BF51-DDA4C8F824AB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CF8187-76E3-631F-CBCB-E9748DDCE9E3}"/>
              </a:ext>
            </a:extLst>
          </p:cNvPr>
          <p:cNvSpPr txBox="1"/>
          <p:nvPr/>
        </p:nvSpPr>
        <p:spPr>
          <a:xfrm>
            <a:off x="10152184" y="205245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2DCF7EC-B17C-44CD-E127-EB1F9792E151}"/>
              </a:ext>
            </a:extLst>
          </p:cNvPr>
          <p:cNvSpPr txBox="1"/>
          <p:nvPr/>
        </p:nvSpPr>
        <p:spPr>
          <a:xfrm>
            <a:off x="10152185" y="43422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AEA074-9E7B-CE4B-8DC9-F459BA24A66E}"/>
              </a:ext>
            </a:extLst>
          </p:cNvPr>
          <p:cNvSpPr txBox="1"/>
          <p:nvPr/>
        </p:nvSpPr>
        <p:spPr>
          <a:xfrm>
            <a:off x="1086927" y="1397479"/>
            <a:ext cx="7712015" cy="396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7. </a:t>
            </a: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验证码，拦截器（通用加分项）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后台通过引进验证码工具类生成随机验证码字符串和验证码图片，并通过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servlet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发送验证码图片给前台，用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session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存储字符串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前台显示验证码图片，用户输入验证码后通过异步请求，调用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session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进行数据匹配达到验证码的目的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设置了身份验证拦截器，拦截器读取登录后用户信息的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session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，如果用户调用的异步请求和用户的角色不相符则不允许请求，实现了用户权限的区分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2218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BAE38-115F-DB57-DACC-DB5DF3737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74F4288-CB2D-1C4E-76B2-1F59E0C8D185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0AA857-CC28-3873-AFB9-8A47A8DCBD6F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8245EBA0-5521-C68C-29CC-B38AD240D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5442B0B0-B733-94D5-27F9-DFB3E90178B4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F1B87C-707B-812E-9F82-135F3C3B08C8}"/>
              </a:ext>
            </a:extLst>
          </p:cNvPr>
          <p:cNvSpPr txBox="1"/>
          <p:nvPr/>
        </p:nvSpPr>
        <p:spPr>
          <a:xfrm>
            <a:off x="10173628" y="375270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8C3CA0-961F-02F8-FAA9-C5115A8E520E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60EE33-0387-5D03-C849-B61B467026E4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5E87B-D9DE-FB67-79AF-FC100F364623}"/>
              </a:ext>
            </a:extLst>
          </p:cNvPr>
          <p:cNvSpPr txBox="1"/>
          <p:nvPr/>
        </p:nvSpPr>
        <p:spPr>
          <a:xfrm>
            <a:off x="10152184" y="205245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A8E63E-D231-FE56-AEB8-1BAE1F94CF53}"/>
              </a:ext>
            </a:extLst>
          </p:cNvPr>
          <p:cNvSpPr txBox="1"/>
          <p:nvPr/>
        </p:nvSpPr>
        <p:spPr>
          <a:xfrm>
            <a:off x="10152185" y="43422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6BF58B-7A95-C376-69A4-5945B64B6472}"/>
              </a:ext>
            </a:extLst>
          </p:cNvPr>
          <p:cNvSpPr txBox="1"/>
          <p:nvPr/>
        </p:nvSpPr>
        <p:spPr>
          <a:xfrm>
            <a:off x="1052422" y="1690777"/>
            <a:ext cx="7755147" cy="396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8.</a:t>
            </a: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科学的支付流程，</a:t>
            </a:r>
            <a:r>
              <a:rPr lang="zh-CN" altLang="zh-CN" sz="20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通过邮箱发送验证码</a:t>
            </a:r>
            <a:r>
              <a:rPr lang="zh-CN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找回密码（选做项实现）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设置了购买数量，当购买商品时根据需求购买；设置了支付密码，保证了用户钱包的安全性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引进了邮箱发送验证码的工具类，但发送验证码就要打开邮箱的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stmp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服务，实践证明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outlook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邮箱的基本认证正在逐步淘汰，但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qq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邮箱可以实现这样的服务，所以使用我的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qq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邮箱作为验证码的发布者，同时打开了我的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qq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邮箱的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stmp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服务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前台设置了点击发送验证码按钮后得冷却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60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秒，防止用户频繁请求验证码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7401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5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19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1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09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FB757-0919-08E6-11C4-892E33E11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3346278-CFF5-3EFD-ADFE-150B93BA9B86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6E4D63-8FB4-6FB1-122C-10C047D2BC4E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C17CFD2-4D29-E323-E122-357DBB75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3C81309F-49B4-3724-0631-A4AF395E1199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F739BA-FDC4-14A4-7B85-65E0BD1279D8}"/>
              </a:ext>
            </a:extLst>
          </p:cNvPr>
          <p:cNvSpPr txBox="1"/>
          <p:nvPr/>
        </p:nvSpPr>
        <p:spPr>
          <a:xfrm>
            <a:off x="10173628" y="4324947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E6E67A-DC1F-4665-2D45-B6BC9E25BA47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7C68866-467B-DAA3-F78C-B5A45A23437A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9E3667-DB4B-BD24-DF1D-3510AAA62F4A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7933C5D-76C1-5BB4-DF76-0A5455CA35BA}"/>
              </a:ext>
            </a:extLst>
          </p:cNvPr>
          <p:cNvSpPr txBox="1"/>
          <p:nvPr/>
        </p:nvSpPr>
        <p:spPr>
          <a:xfrm>
            <a:off x="10152184" y="20610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022BC0-02FF-5617-EB1F-04ADBE069683}"/>
              </a:ext>
            </a:extLst>
          </p:cNvPr>
          <p:cNvSpPr txBox="1"/>
          <p:nvPr/>
        </p:nvSpPr>
        <p:spPr>
          <a:xfrm>
            <a:off x="1132106" y="1758922"/>
            <a:ext cx="75978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0" i="0" dirty="0">
                <a:effectLst/>
                <a:latin typeface="-apple-system"/>
              </a:rPr>
              <a:t>在两周内完成整个项目，过程虽很有挑战性，但成功后超有成就感！我在开发时进行了很多次内测，解决了很多的问题，同时避免大</a:t>
            </a:r>
            <a:r>
              <a:rPr lang="en-US" altLang="zh-CN" sz="3600" b="0" i="0" dirty="0">
                <a:effectLst/>
                <a:latin typeface="-apple-system"/>
              </a:rPr>
              <a:t>bug</a:t>
            </a:r>
            <a:r>
              <a:rPr lang="zh-CN" altLang="en-US" sz="3600" b="0" i="0" dirty="0">
                <a:effectLst/>
                <a:latin typeface="-apple-system"/>
              </a:rPr>
              <a:t>，代码虽写得很慢，但稳扎稳打。我还特别注重前端颜值，在有限的时间里努力让界面好看一些。真是美妙呢！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71602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>
            <a:extLst>
              <a:ext uri="{FF2B5EF4-FFF2-40B4-BE49-F238E27FC236}">
                <a16:creationId xmlns:a16="http://schemas.microsoft.com/office/drawing/2014/main" id="{581902B6-01BB-4415-B0CE-7125A3AB4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7074" y="629136"/>
            <a:ext cx="5277852" cy="544540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A8A364C-FA08-47AA-BD76-0C6E8ED0C094}"/>
              </a:ext>
            </a:extLst>
          </p:cNvPr>
          <p:cNvSpPr/>
          <p:nvPr/>
        </p:nvSpPr>
        <p:spPr>
          <a:xfrm flipV="1">
            <a:off x="0" y="3667956"/>
            <a:ext cx="12192000" cy="3190043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Text"/>
              <a:ea typeface="微软雅黑 Light"/>
              <a:cs typeface="+mn-cs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CBFF470B-826F-42F8-BE99-0C03C589C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074" y="680577"/>
            <a:ext cx="5277852" cy="54454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07646AB-D820-4F65-A736-C7F6C0D343B5}"/>
              </a:ext>
            </a:extLst>
          </p:cNvPr>
          <p:cNvSpPr txBox="1"/>
          <p:nvPr/>
        </p:nvSpPr>
        <p:spPr>
          <a:xfrm>
            <a:off x="4341809" y="2836949"/>
            <a:ext cx="3508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3843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6B348A0-E2B4-4838-9262-54ACCE0FC586}"/>
              </a:ext>
            </a:extLst>
          </p:cNvPr>
          <p:cNvSpPr txBox="1"/>
          <p:nvPr/>
        </p:nvSpPr>
        <p:spPr>
          <a:xfrm>
            <a:off x="4341809" y="3707963"/>
            <a:ext cx="350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ln>
                  <a:solidFill>
                    <a:schemeClr val="bg1"/>
                  </a:solidFill>
                </a:ln>
                <a:noFill/>
                <a:latin typeface="Novecento wide Bold" panose="00000805000000000000" pitchFamily="50" charset="0"/>
                <a:ea typeface="思源黑体 Medium" panose="020B0600000000000000" pitchFamily="34" charset="-122"/>
              </a:rPr>
              <a:t>Thanks for listening</a:t>
            </a:r>
            <a:endParaRPr lang="zh-CN" altLang="en-US" sz="2000" b="1" dirty="0">
              <a:ln>
                <a:solidFill>
                  <a:schemeClr val="bg1"/>
                </a:solidFill>
              </a:ln>
              <a:noFill/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668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E6E998-EE6C-47CD-BCE8-8475FA4366EA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A5B233-E157-4FDA-8A18-12B9A3EF6AE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7375C23-E8C2-463F-85AA-6C2990B3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26480C1-9805-45D8-AF4C-D85340C0FD43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206158-DF7B-4715-9D35-EED15C62A64D}"/>
              </a:ext>
            </a:extLst>
          </p:cNvPr>
          <p:cNvSpPr txBox="1"/>
          <p:nvPr/>
        </p:nvSpPr>
        <p:spPr>
          <a:xfrm>
            <a:off x="10152185" y="2001483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761C5-C3E5-48FD-9297-C7CE14A1FE79}"/>
              </a:ext>
            </a:extLst>
          </p:cNvPr>
          <p:cNvSpPr txBox="1"/>
          <p:nvPr/>
        </p:nvSpPr>
        <p:spPr>
          <a:xfrm>
            <a:off x="10152185" y="2582349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A0E5DB-D422-4E12-B8EB-7BB0D3CACBDE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75D0CA-4431-4528-AF82-1AA4696E8E8B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F9AC0-A883-4B1E-B9D8-8FD4B7760045}"/>
              </a:ext>
            </a:extLst>
          </p:cNvPr>
          <p:cNvSpPr txBox="1"/>
          <p:nvPr/>
        </p:nvSpPr>
        <p:spPr>
          <a:xfrm>
            <a:off x="10152185" y="43422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8825CA-BFB2-CED7-A713-13AAE5C409E1}"/>
              </a:ext>
            </a:extLst>
          </p:cNvPr>
          <p:cNvSpPr txBox="1"/>
          <p:nvPr/>
        </p:nvSpPr>
        <p:spPr>
          <a:xfrm>
            <a:off x="1138687" y="1522622"/>
            <a:ext cx="775514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>
              <a:spcAft>
                <a:spcPts val="800"/>
              </a:spcAft>
            </a:pPr>
            <a:r>
              <a:rPr lang="en-US" altLang="zh-CN" sz="4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en-US" sz="4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zh-CN" altLang="zh-CN" sz="4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校园生活便利</a:t>
            </a:r>
            <a:r>
              <a:rPr lang="zh-CN" altLang="en-US" sz="4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的需求</a:t>
            </a:r>
            <a:r>
              <a:rPr lang="zh-CN" altLang="zh-CN" sz="4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4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</a:t>
            </a:r>
            <a:r>
              <a:rPr lang="zh-CN" altLang="zh-CN" sz="4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学生们</a:t>
            </a:r>
            <a:r>
              <a:rPr lang="zh-CN" altLang="en-US" sz="4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需要一个</a:t>
            </a:r>
            <a:r>
              <a:rPr lang="zh-CN" altLang="zh-CN" sz="4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二手交易平台以帮助快速交换不再需要的物品</a:t>
            </a:r>
            <a:r>
              <a:rPr lang="zh-CN" altLang="en-US" sz="4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4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本项目旨在开发一个校园二手交易平台，让学生能够发布、浏览、购买或出售二手物品</a:t>
            </a:r>
            <a:r>
              <a:rPr lang="zh-CN" altLang="en-US" sz="4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4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70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C6713A-7AC1-4D39-A287-C2E49138197F}"/>
              </a:ext>
            </a:extLst>
          </p:cNvPr>
          <p:cNvGrpSpPr/>
          <p:nvPr/>
        </p:nvGrpSpPr>
        <p:grpSpPr>
          <a:xfrm>
            <a:off x="-1189667" y="-1707853"/>
            <a:ext cx="7933859" cy="9628196"/>
            <a:chOff x="-1189667" y="-1707853"/>
            <a:chExt cx="7933859" cy="962819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17AB704-56D2-4A32-941E-C68D2C8199D2}"/>
                </a:ext>
              </a:extLst>
            </p:cNvPr>
            <p:cNvSpPr/>
            <p:nvPr/>
          </p:nvSpPr>
          <p:spPr>
            <a:xfrm>
              <a:off x="-142000" y="796672"/>
              <a:ext cx="5392402" cy="5392401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D3C002F-A751-49CC-A28D-1E1380C5740D}"/>
                </a:ext>
              </a:extLst>
            </p:cNvPr>
            <p:cNvSpPr/>
            <p:nvPr/>
          </p:nvSpPr>
          <p:spPr>
            <a:xfrm>
              <a:off x="-1189667" y="-250994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DACA3C5-26C6-4E83-A796-E1EDB03A3DD8}"/>
                </a:ext>
              </a:extLst>
            </p:cNvPr>
            <p:cNvSpPr/>
            <p:nvPr/>
          </p:nvSpPr>
          <p:spPr>
            <a:xfrm>
              <a:off x="-100010" y="1110117"/>
              <a:ext cx="6810228" cy="6810226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190359F-35F8-423A-A903-15BCDCB36503}"/>
                </a:ext>
              </a:extLst>
            </p:cNvPr>
            <p:cNvSpPr/>
            <p:nvPr/>
          </p:nvSpPr>
          <p:spPr>
            <a:xfrm>
              <a:off x="-743543" y="-1707853"/>
              <a:ext cx="7487735" cy="7487734"/>
            </a:xfrm>
            <a:prstGeom prst="ellipse">
              <a:avLst/>
            </a:prstGeom>
            <a:noFill/>
            <a:ln w="6350">
              <a:solidFill>
                <a:schemeClr val="accent1">
                  <a:alpha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80C6CCD-90C4-4380-A3B3-75836FC18966}"/>
              </a:ext>
            </a:extLst>
          </p:cNvPr>
          <p:cNvSpPr/>
          <p:nvPr/>
        </p:nvSpPr>
        <p:spPr>
          <a:xfrm>
            <a:off x="0" y="2011680"/>
            <a:ext cx="12192000" cy="2812868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DB54B6B-5784-4357-B2FD-A446E508696A}"/>
              </a:ext>
            </a:extLst>
          </p:cNvPr>
          <p:cNvSpPr/>
          <p:nvPr/>
        </p:nvSpPr>
        <p:spPr>
          <a:xfrm>
            <a:off x="2853146" y="2461804"/>
            <a:ext cx="1912620" cy="19126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dirty="0">
              <a:solidFill>
                <a:srgbClr val="3843B3"/>
              </a:solidFill>
              <a:latin typeface="Novecento wide Bold" panose="00000805000000000000" pitchFamily="50" charset="0"/>
              <a:ea typeface="思源黑体 Medium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F3B87-8903-4FEA-9157-21319B9EDE77}"/>
              </a:ext>
            </a:extLst>
          </p:cNvPr>
          <p:cNvSpPr txBox="1"/>
          <p:nvPr/>
        </p:nvSpPr>
        <p:spPr>
          <a:xfrm>
            <a:off x="5208513" y="3077373"/>
            <a:ext cx="6454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84344A-227D-4A79-890E-6E89B37D4753}"/>
              </a:ext>
            </a:extLst>
          </p:cNvPr>
          <p:cNvSpPr txBox="1"/>
          <p:nvPr/>
        </p:nvSpPr>
        <p:spPr>
          <a:xfrm>
            <a:off x="3201861" y="2243292"/>
            <a:ext cx="12257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800" dirty="0">
                <a:solidFill>
                  <a:srgbClr val="3843B3"/>
                </a:solidFill>
                <a:latin typeface="Novecento wide Bold" panose="00000805000000000000" pitchFamily="50" charset="0"/>
              </a:rPr>
              <a:t>2</a:t>
            </a:r>
            <a:endParaRPr lang="zh-CN" altLang="en-US" sz="12800" dirty="0">
              <a:solidFill>
                <a:srgbClr val="3843B3"/>
              </a:solidFill>
              <a:latin typeface="Novecento wide Bold" panose="00000805000000000000" pitchFamily="50" charset="0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10212B48-ABD1-4D5B-95DE-CE25FD73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07" y="2461803"/>
            <a:ext cx="1912620" cy="19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2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AC2CA-79D7-528A-F791-2F348ADEA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2DD3B0A-4AF6-D22E-03EA-B9837EA0BBDC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799655-AFB4-001D-BF0A-47FED13C4A71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E88231E9-C71E-A140-8AD2-FCE9FC643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B583DB8-40B9-179D-EF15-D8BC210EA04F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19960F-1837-63D1-77C4-919CA973CDE2}"/>
              </a:ext>
            </a:extLst>
          </p:cNvPr>
          <p:cNvSpPr txBox="1"/>
          <p:nvPr/>
        </p:nvSpPr>
        <p:spPr>
          <a:xfrm>
            <a:off x="10173628" y="260951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B7DE10-DA49-D975-260B-851606CEE6CC}"/>
              </a:ext>
            </a:extLst>
          </p:cNvPr>
          <p:cNvSpPr txBox="1"/>
          <p:nvPr/>
        </p:nvSpPr>
        <p:spPr>
          <a:xfrm>
            <a:off x="10152184" y="205723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2662D7-263C-DC32-69E3-F29D1091FC3A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DCCFFEA-F07C-AFA8-803C-7336EFD7993C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9D01F0-10FC-385D-3F70-8464F67FEE53}"/>
              </a:ext>
            </a:extLst>
          </p:cNvPr>
          <p:cNvSpPr txBox="1"/>
          <p:nvPr/>
        </p:nvSpPr>
        <p:spPr>
          <a:xfrm>
            <a:off x="10152185" y="43422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A6BDED-2520-80F2-DDE1-B285C3C9B8F7}"/>
              </a:ext>
            </a:extLst>
          </p:cNvPr>
          <p:cNvSpPr txBox="1"/>
          <p:nvPr/>
        </p:nvSpPr>
        <p:spPr>
          <a:xfrm>
            <a:off x="1199072" y="1768415"/>
            <a:ext cx="7341079" cy="3762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2700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基础功能：</a:t>
            </a:r>
          </a:p>
          <a:p>
            <a:pPr indent="26670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用户系统（注册登录、个人信息管理、信用评分）</a:t>
            </a:r>
          </a:p>
          <a:p>
            <a:pPr indent="26670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商品管理（发布、编辑、搜索、库存安全）</a:t>
            </a:r>
          </a:p>
          <a:p>
            <a:pPr indent="30480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交易流程（订单状态、支付模拟、评价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和举报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indent="26670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管理员模块（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封禁对象、处理举报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、日志监控）</a:t>
            </a:r>
          </a:p>
          <a:p>
            <a:pPr indent="12700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高级功能：</a:t>
            </a:r>
          </a:p>
          <a:p>
            <a:pPr indent="26670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实时私聊和系统通知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支付密码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、找回密码和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验证码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单例系统统计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76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C401A-1874-F8D4-B569-1553E565C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4BAD2C7-0E58-61D9-F696-1A2EA9B62BBE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587491-50B5-0AD6-C2E1-3AC7F735D3C1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C040A936-4B49-0271-42FB-960042610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64D20D0A-8996-35D9-5446-7E29DE85093B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57084B-5584-57FE-9067-ABD11A316BDA}"/>
              </a:ext>
            </a:extLst>
          </p:cNvPr>
          <p:cNvSpPr txBox="1"/>
          <p:nvPr/>
        </p:nvSpPr>
        <p:spPr>
          <a:xfrm>
            <a:off x="10173628" y="260951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595BDF-8A3E-DB12-FB92-1A502FD0E516}"/>
              </a:ext>
            </a:extLst>
          </p:cNvPr>
          <p:cNvSpPr txBox="1"/>
          <p:nvPr/>
        </p:nvSpPr>
        <p:spPr>
          <a:xfrm>
            <a:off x="10152184" y="205723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586736-9DF3-8CEE-9FDF-6A55A7DA1F5B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FDA559-D12B-6F3D-5E28-BA97C65B8474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E4BDC0-8DA6-63DF-7350-3739F74CCF47}"/>
              </a:ext>
            </a:extLst>
          </p:cNvPr>
          <p:cNvSpPr txBox="1"/>
          <p:nvPr/>
        </p:nvSpPr>
        <p:spPr>
          <a:xfrm>
            <a:off x="10152185" y="43422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15DF3C-4700-95E9-3490-5C7F8835F83F}"/>
              </a:ext>
            </a:extLst>
          </p:cNvPr>
          <p:cNvSpPr txBox="1"/>
          <p:nvPr/>
        </p:nvSpPr>
        <p:spPr>
          <a:xfrm>
            <a:off x="934455" y="1153290"/>
            <a:ext cx="824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如果用户没有登录，被封禁或者进入的页面和用户角色不相符则无法加载页面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3D0000-9406-757A-BA95-F3A9863A6D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55" y="1649692"/>
            <a:ext cx="8053780" cy="5027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011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03283-0A66-5D30-FB45-8E42EAB43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9693088-E23C-FD79-22B4-47E61DAF679F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3EE32B-0C74-82DB-D504-6406928A083A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D09E0D97-3636-44ED-52E6-461A2120B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8EADDCF3-F142-4397-1FA2-138A0589CF7C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209191-1F21-1F8D-4299-E61146173D8E}"/>
              </a:ext>
            </a:extLst>
          </p:cNvPr>
          <p:cNvSpPr txBox="1"/>
          <p:nvPr/>
        </p:nvSpPr>
        <p:spPr>
          <a:xfrm>
            <a:off x="10173628" y="260951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16055A-466F-5CEC-E635-A8CB8DE91E4D}"/>
              </a:ext>
            </a:extLst>
          </p:cNvPr>
          <p:cNvSpPr txBox="1"/>
          <p:nvPr/>
        </p:nvSpPr>
        <p:spPr>
          <a:xfrm>
            <a:off x="10152184" y="205723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511BC2-85C7-8F92-08EC-608DB051DB2A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632F02-B592-1DCE-6C2F-B1E0ED6F15E3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ADF900-EE4C-905E-253D-C135CB0DE097}"/>
              </a:ext>
            </a:extLst>
          </p:cNvPr>
          <p:cNvSpPr txBox="1"/>
          <p:nvPr/>
        </p:nvSpPr>
        <p:spPr>
          <a:xfrm>
            <a:off x="10152185" y="43422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7F8AC97-E9E4-B702-44E4-230B0B743EF9}"/>
              </a:ext>
            </a:extLst>
          </p:cNvPr>
          <p:cNvSpPr txBox="1"/>
          <p:nvPr/>
        </p:nvSpPr>
        <p:spPr>
          <a:xfrm>
            <a:off x="474453" y="971526"/>
            <a:ext cx="8856286" cy="780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15000"/>
              </a:lnSpc>
              <a:spcAft>
                <a:spcPts val="800"/>
              </a:spcAft>
            </a:pP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由登录界面可以进入注册界面和找回密码界面，在浏览器有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cookie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时传入账号，邮箱和电话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DB2C312-C946-50F8-3DDB-1918BBAC8D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53" y="1727921"/>
            <a:ext cx="8856286" cy="4597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89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FCE03-1DAF-BFF7-5118-9345F9C33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BD04DE4-E901-2F62-8C0B-AC73033961FE}"/>
              </a:ext>
            </a:extLst>
          </p:cNvPr>
          <p:cNvSpPr/>
          <p:nvPr/>
        </p:nvSpPr>
        <p:spPr>
          <a:xfrm>
            <a:off x="9942286" y="0"/>
            <a:ext cx="2249715" cy="6858000"/>
          </a:xfrm>
          <a:prstGeom prst="rect">
            <a:avLst/>
          </a:prstGeom>
          <a:solidFill>
            <a:srgbClr val="384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41E11E-2E1A-551F-5B22-250207F3B628}"/>
              </a:ext>
            </a:extLst>
          </p:cNvPr>
          <p:cNvSpPr txBox="1"/>
          <p:nvPr/>
        </p:nvSpPr>
        <p:spPr>
          <a:xfrm>
            <a:off x="1425004" y="509861"/>
            <a:ext cx="26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9F23A812-EB93-D483-6EC1-6C20F1926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6998" y="420430"/>
            <a:ext cx="1068278" cy="110219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CB76F1E8-8413-EE21-2622-97D194113561}"/>
              </a:ext>
            </a:extLst>
          </p:cNvPr>
          <p:cNvSpPr/>
          <p:nvPr/>
        </p:nvSpPr>
        <p:spPr>
          <a:xfrm>
            <a:off x="968457" y="577043"/>
            <a:ext cx="327299" cy="327299"/>
          </a:xfrm>
          <a:prstGeom prst="ellipse">
            <a:avLst/>
          </a:prstGeom>
          <a:solidFill>
            <a:srgbClr val="3843B3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72B338-F7DA-32B4-1A14-A1F3065D0782}"/>
              </a:ext>
            </a:extLst>
          </p:cNvPr>
          <p:cNvSpPr txBox="1"/>
          <p:nvPr/>
        </p:nvSpPr>
        <p:spPr>
          <a:xfrm>
            <a:off x="10173628" y="260951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EAAD12-D3CF-C8C3-D21C-7252E902C5BB}"/>
              </a:ext>
            </a:extLst>
          </p:cNvPr>
          <p:cNvSpPr txBox="1"/>
          <p:nvPr/>
        </p:nvSpPr>
        <p:spPr>
          <a:xfrm>
            <a:off x="10152184" y="2057232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498EC0-6924-31B1-F20D-5B06141AD195}"/>
              </a:ext>
            </a:extLst>
          </p:cNvPr>
          <p:cNvSpPr txBox="1"/>
          <p:nvPr/>
        </p:nvSpPr>
        <p:spPr>
          <a:xfrm>
            <a:off x="10173628" y="3163215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BFF246-F226-FB59-4954-99CE086C6489}"/>
              </a:ext>
            </a:extLst>
          </p:cNvPr>
          <p:cNvSpPr txBox="1"/>
          <p:nvPr/>
        </p:nvSpPr>
        <p:spPr>
          <a:xfrm>
            <a:off x="10173628" y="3744081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A762C7-B92C-7F24-B3EF-F8DB0C8C7F7F}"/>
              </a:ext>
            </a:extLst>
          </p:cNvPr>
          <p:cNvSpPr txBox="1"/>
          <p:nvPr/>
        </p:nvSpPr>
        <p:spPr>
          <a:xfrm>
            <a:off x="10152185" y="4342200"/>
            <a:ext cx="178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DD5B8A-E6A5-332A-9604-C60F1A9DFAC2}"/>
              </a:ext>
            </a:extLst>
          </p:cNvPr>
          <p:cNvSpPr txBox="1"/>
          <p:nvPr/>
        </p:nvSpPr>
        <p:spPr>
          <a:xfrm>
            <a:off x="828136" y="1522622"/>
            <a:ext cx="2329131" cy="91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>
              <a:lnSpc>
                <a:spcPct val="115000"/>
              </a:lnSpc>
              <a:spcAft>
                <a:spcPts val="800"/>
              </a:spcAft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用户在首页可以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查看商品信息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052DD8-5BD2-24F4-4694-55C6FA0CFB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523976"/>
            <a:ext cx="6096000" cy="332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1F9C54A-5547-C268-3CE5-6B27582230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711" y="60022"/>
            <a:ext cx="5731573" cy="346395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7C5DB3B-0D87-41BD-B733-F57F02E85814}"/>
              </a:ext>
            </a:extLst>
          </p:cNvPr>
          <p:cNvSpPr txBox="1"/>
          <p:nvPr/>
        </p:nvSpPr>
        <p:spPr>
          <a:xfrm>
            <a:off x="6767371" y="4573032"/>
            <a:ext cx="2579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也可以购买商品，但要选择购买数量，输入验证码</a:t>
            </a:r>
          </a:p>
        </p:txBody>
      </p:sp>
    </p:spTree>
    <p:extLst>
      <p:ext uri="{BB962C8B-B14F-4D97-AF65-F5344CB8AC3E}">
        <p14:creationId xmlns:p14="http://schemas.microsoft.com/office/powerpoint/2010/main" val="56263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1812</Words>
  <Application>Microsoft Office PowerPoint</Application>
  <PresentationFormat>宽屏</PresentationFormat>
  <Paragraphs>255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Novecento wide Bold</vt:lpstr>
      <vt:lpstr>Courier New</vt:lpstr>
      <vt:lpstr>-apple-system</vt:lpstr>
      <vt:lpstr>等线</vt:lpstr>
      <vt:lpstr>Arial</vt:lpstr>
      <vt:lpstr>Sitka Text</vt:lpstr>
      <vt:lpstr>Symbol</vt:lpstr>
      <vt:lpstr>Montserrat Light</vt:lpstr>
      <vt:lpstr>微软雅黑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 志聪</dc:creator>
  <cp:lastModifiedBy>旭东 杨</cp:lastModifiedBy>
  <cp:revision>8</cp:revision>
  <dcterms:created xsi:type="dcterms:W3CDTF">2022-04-30T16:30:33Z</dcterms:created>
  <dcterms:modified xsi:type="dcterms:W3CDTF">2025-04-26T12:45:04Z</dcterms:modified>
</cp:coreProperties>
</file>